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0" algn="l" defTabSz="821531" rtl="0" fontAlgn="auto" latinLnBrk="0" hangingPunct="0">
      <a:lnSpc>
        <a:spcPct val="100000"/>
      </a:lnSpc>
      <a:spcBef>
        <a:spcPts val="5900"/>
      </a:spcBef>
      <a:spcAft>
        <a:spcPts val="0"/>
      </a:spcAft>
      <a:buClrTx/>
      <a:buSzTx/>
      <a:buFontTx/>
      <a:buNone/>
      <a:tabLst/>
      <a:defRPr b="0" baseline="0" cap="none" i="0" spc="0" strike="noStrike" sz="4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72312"/>
            <a:ext cx="14716126" cy="1589485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52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52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52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52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lose-up of an orange flower surrounded by large tropical leaves"/>
          <p:cNvSpPr/>
          <p:nvPr>
            <p:ph type="pic" sz="quarter" idx="21"/>
          </p:nvPr>
        </p:nvSpPr>
        <p:spPr>
          <a:xfrm>
            <a:off x="12143717" y="6983015"/>
            <a:ext cx="8240441" cy="548282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2" name="Close-up of a red-eyed tree frog perched on a leaf"/>
          <p:cNvSpPr/>
          <p:nvPr>
            <p:ph type="pic" sz="quarter" idx="22"/>
          </p:nvPr>
        </p:nvSpPr>
        <p:spPr>
          <a:xfrm>
            <a:off x="11941968" y="892968"/>
            <a:ext cx="8224243" cy="548282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River flowing through a tropical forest"/>
          <p:cNvSpPr/>
          <p:nvPr>
            <p:ph type="pic" idx="23"/>
          </p:nvPr>
        </p:nvSpPr>
        <p:spPr>
          <a:xfrm>
            <a:off x="426242" y="892968"/>
            <a:ext cx="15423360" cy="1157287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–Johnny Appleseed"/>
          <p:cNvSpPr txBox="1"/>
          <p:nvPr>
            <p:ph type="body" sz="quarter" idx="21"/>
          </p:nvPr>
        </p:nvSpPr>
        <p:spPr>
          <a:xfrm>
            <a:off x="4833937" y="8947546"/>
            <a:ext cx="14716126" cy="64770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i="1" sz="32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112" name="“Type a quote here.”"/>
          <p:cNvSpPr txBox="1"/>
          <p:nvPr>
            <p:ph type="body" sz="quarter" idx="22"/>
          </p:nvPr>
        </p:nvSpPr>
        <p:spPr>
          <a:xfrm>
            <a:off x="4833937" y="6055915"/>
            <a:ext cx="14716126" cy="8636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46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1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iver flowing through a tropical forest"/>
          <p:cNvSpPr/>
          <p:nvPr>
            <p:ph type="pic" idx="21"/>
          </p:nvPr>
        </p:nvSpPr>
        <p:spPr>
          <a:xfrm>
            <a:off x="3048000" y="-3175"/>
            <a:ext cx="18288000" cy="137223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iver flowing through a tropical forest"/>
          <p:cNvSpPr/>
          <p:nvPr>
            <p:ph type="pic" idx="21"/>
          </p:nvPr>
        </p:nvSpPr>
        <p:spPr>
          <a:xfrm>
            <a:off x="5330930" y="-40430"/>
            <a:ext cx="13722210" cy="1029642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8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52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52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52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52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1"/>
            <a:ext cx="14716126" cy="46434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lose-up of an orange flower surrounded by large tropical leaves"/>
          <p:cNvSpPr/>
          <p:nvPr>
            <p:ph type="pic" idx="21"/>
          </p:nvPr>
        </p:nvSpPr>
        <p:spPr>
          <a:xfrm>
            <a:off x="5369718" y="898481"/>
            <a:ext cx="17366661" cy="1155501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7"/>
            <a:ext cx="7500938" cy="5786438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52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52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52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52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lose-up of a red-eyed tree frog perched on a leaf"/>
          <p:cNvSpPr/>
          <p:nvPr>
            <p:ph type="pic" sz="half" idx="21"/>
          </p:nvPr>
        </p:nvSpPr>
        <p:spPr>
          <a:xfrm>
            <a:off x="7905750" y="3643312"/>
            <a:ext cx="13260586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buClrTx/>
              <a:defRPr sz="3800"/>
            </a:lvl1pPr>
            <a:lvl2pPr marL="808264" indent="-465364">
              <a:spcBef>
                <a:spcPts val="4500"/>
              </a:spcBef>
              <a:buClrTx/>
              <a:defRPr sz="3800"/>
            </a:lvl2pPr>
            <a:lvl3pPr marL="1151164" indent="-465364">
              <a:spcBef>
                <a:spcPts val="4500"/>
              </a:spcBef>
              <a:buClrTx/>
              <a:defRPr sz="3800"/>
            </a:lvl3pPr>
            <a:lvl4pPr marL="1494064" indent="-465364">
              <a:spcBef>
                <a:spcPts val="4500"/>
              </a:spcBef>
              <a:buClrTx/>
              <a:defRPr sz="3800"/>
            </a:lvl4pPr>
            <a:lvl5pPr marL="1836964" indent="-465364">
              <a:spcBef>
                <a:spcPts val="4500"/>
              </a:spcBef>
              <a:buClrTx/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buClrTx/>
              <a:defRPr sz="3800"/>
            </a:lvl1pPr>
            <a:lvl2pPr marL="808264" indent="-465364">
              <a:spcBef>
                <a:spcPts val="4500"/>
              </a:spcBef>
              <a:buClrTx/>
              <a:defRPr sz="3800"/>
            </a:lvl2pPr>
            <a:lvl3pPr marL="1151164" indent="-465364">
              <a:spcBef>
                <a:spcPts val="4500"/>
              </a:spcBef>
              <a:buClrTx/>
              <a:defRPr sz="3800"/>
            </a:lvl3pPr>
            <a:lvl4pPr marL="1494064" indent="-465364">
              <a:spcBef>
                <a:spcPts val="4500"/>
              </a:spcBef>
              <a:buClrTx/>
              <a:defRPr sz="3800"/>
            </a:lvl4pPr>
            <a:lvl5pPr marL="1836964" indent="-465364">
              <a:spcBef>
                <a:spcPts val="4500"/>
              </a:spcBef>
              <a:buClrTx/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5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buClrTx/>
              <a:defRPr sz="3800"/>
            </a:lvl1pPr>
            <a:lvl2pPr marL="808264" indent="-465364">
              <a:spcBef>
                <a:spcPts val="4500"/>
              </a:spcBef>
              <a:buClrTx/>
              <a:defRPr sz="3800"/>
            </a:lvl2pPr>
            <a:lvl3pPr marL="1151164" indent="-465364">
              <a:spcBef>
                <a:spcPts val="4500"/>
              </a:spcBef>
              <a:buClrTx/>
              <a:defRPr sz="3800"/>
            </a:lvl3pPr>
            <a:lvl4pPr marL="1494064" indent="-465364">
              <a:spcBef>
                <a:spcPts val="4500"/>
              </a:spcBef>
              <a:buClrTx/>
              <a:defRPr sz="3800"/>
            </a:lvl4pPr>
            <a:lvl5pPr marL="1836964" indent="-465364">
              <a:spcBef>
                <a:spcPts val="4500"/>
              </a:spcBef>
              <a:buClrTx/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387453" y="357187"/>
            <a:ext cx="15609094" cy="3036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 algn="ctr">
              <a:spcBef>
                <a:spcPts val="0"/>
              </a:spcBef>
              <a:defRPr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11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055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500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944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389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833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278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722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167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44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aching about the “Unknown God”"/>
          <p:cNvSpPr txBox="1"/>
          <p:nvPr>
            <p:ph type="title"/>
          </p:nvPr>
        </p:nvSpPr>
        <p:spPr>
          <a:xfrm>
            <a:off x="3647497" y="1655991"/>
            <a:ext cx="17089006" cy="1737291"/>
          </a:xfrm>
          <a:prstGeom prst="rect">
            <a:avLst/>
          </a:prstGeom>
        </p:spPr>
        <p:txBody>
          <a:bodyPr/>
          <a:lstStyle>
            <a:lvl1pPr algn="l">
              <a:defRPr sz="7400"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/>
            <a:r>
              <a:t>Teaching about the “Unknown God”</a:t>
            </a:r>
          </a:p>
        </p:txBody>
      </p:sp>
      <p:sp>
        <p:nvSpPr>
          <p:cNvPr id="139" name="He gives life and breath and all things (v. 25) – all people are made in His image (Gen. 1:27); He blesses us with every good thing (James 1:17)…"/>
          <p:cNvSpPr txBox="1"/>
          <p:nvPr>
            <p:ph type="body" idx="1"/>
          </p:nvPr>
        </p:nvSpPr>
        <p:spPr>
          <a:xfrm>
            <a:off x="3659404" y="3643312"/>
            <a:ext cx="17065192" cy="9477841"/>
          </a:xfrm>
          <a:prstGeom prst="rect">
            <a:avLst/>
          </a:prstGeom>
        </p:spPr>
        <p:txBody>
          <a:bodyPr anchor="t"/>
          <a:lstStyle/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He gives life and breath and all things (v. 25) – all people are made in His image (Gen. 1:27); He blesses us with every good thing (James 1:17)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He blesses us whether we serve Him or not (v. 24-25) – many do not serve God, but He blesses them; this shows His great love for man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He blesses us whether we know of Him or not (v. 23) – this serves as a “witness” to His existence and goodness (Acts 14:16-17)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He made it so that we could find Him (v. 27) – His attributes are clearly seen in His creation (Rom. 1:20); He rewards those who seek Him (Heb. 11:6)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3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Why Should People Seek After God?"/>
          <p:cNvSpPr txBox="1"/>
          <p:nvPr>
            <p:ph type="title"/>
          </p:nvPr>
        </p:nvSpPr>
        <p:spPr>
          <a:xfrm>
            <a:off x="3647497" y="1655991"/>
            <a:ext cx="17089006" cy="1737291"/>
          </a:xfrm>
          <a:prstGeom prst="rect">
            <a:avLst/>
          </a:prstGeom>
        </p:spPr>
        <p:txBody>
          <a:bodyPr/>
          <a:lstStyle>
            <a:lvl1pPr algn="l">
              <a:defRPr sz="7400"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/>
            <a:r>
              <a:t>Why Should People Seek After God?</a:t>
            </a:r>
          </a:p>
        </p:txBody>
      </p:sp>
      <p:sp>
        <p:nvSpPr>
          <p:cNvPr id="142" name="Why seek after God if He blesses those who do not know or serve Him? – there is a day of judgment coming (v. 30-31)…"/>
          <p:cNvSpPr txBox="1"/>
          <p:nvPr>
            <p:ph type="body" idx="1"/>
          </p:nvPr>
        </p:nvSpPr>
        <p:spPr>
          <a:xfrm>
            <a:off x="3659404" y="3643312"/>
            <a:ext cx="17065192" cy="9477841"/>
          </a:xfrm>
          <a:prstGeom prst="rect">
            <a:avLst/>
          </a:prstGeom>
        </p:spPr>
        <p:txBody>
          <a:bodyPr anchor="t"/>
          <a:lstStyle/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Why seek after God if He blesses those who do not know or serve Him? – there is a day of judgment coming (v. 30-31)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This world and its blessings are temporary (2 Pet. 3:10) – there is something beyond this life</a:t>
            </a:r>
          </a:p>
          <a:p>
            <a:pPr marL="622300" indent="-622300">
              <a:spcBef>
                <a:spcPts val="5000"/>
              </a:spcBef>
              <a:buSzPct val="100000"/>
              <a:defRPr sz="4200">
                <a:latin typeface="Georgia"/>
                <a:ea typeface="Georgia"/>
                <a:cs typeface="Georgia"/>
                <a:sym typeface="Georgia"/>
              </a:defRPr>
            </a:pPr>
            <a:r>
              <a:t>So what should we do? – repent; prepare to stand before the Lord in judgment (2 Cor. 5:10; Jn. 12:48)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42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59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